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5"/>
  </p:notesMasterIdLst>
  <p:sldIdLst>
    <p:sldId id="343" r:id="rId2"/>
    <p:sldId id="360" r:id="rId3"/>
    <p:sldId id="421" r:id="rId4"/>
    <p:sldId id="423" r:id="rId5"/>
    <p:sldId id="422" r:id="rId6"/>
    <p:sldId id="424" r:id="rId7"/>
    <p:sldId id="426" r:id="rId8"/>
    <p:sldId id="427" r:id="rId9"/>
    <p:sldId id="506" r:id="rId10"/>
    <p:sldId id="429" r:id="rId11"/>
    <p:sldId id="505" r:id="rId12"/>
    <p:sldId id="430" r:id="rId13"/>
    <p:sldId id="547" r:id="rId14"/>
    <p:sldId id="507" r:id="rId15"/>
    <p:sldId id="434" r:id="rId16"/>
    <p:sldId id="436" r:id="rId17"/>
    <p:sldId id="437" r:id="rId18"/>
    <p:sldId id="508" r:id="rId19"/>
    <p:sldId id="509" r:id="rId20"/>
    <p:sldId id="438" r:id="rId21"/>
    <p:sldId id="442" r:id="rId22"/>
    <p:sldId id="443" r:id="rId23"/>
    <p:sldId id="510" r:id="rId24"/>
    <p:sldId id="512" r:id="rId25"/>
    <p:sldId id="548" r:id="rId26"/>
    <p:sldId id="447" r:id="rId27"/>
    <p:sldId id="445" r:id="rId28"/>
    <p:sldId id="446" r:id="rId29"/>
    <p:sldId id="449" r:id="rId30"/>
    <p:sldId id="511" r:id="rId31"/>
    <p:sldId id="497" r:id="rId32"/>
    <p:sldId id="486" r:id="rId33"/>
    <p:sldId id="408" r:id="rId34"/>
    <p:sldId id="344" r:id="rId35"/>
    <p:sldId id="348" r:id="rId36"/>
    <p:sldId id="513" r:id="rId37"/>
    <p:sldId id="514" r:id="rId38"/>
    <p:sldId id="549" r:id="rId39"/>
    <p:sldId id="515" r:id="rId40"/>
    <p:sldId id="516" r:id="rId41"/>
    <p:sldId id="517" r:id="rId42"/>
    <p:sldId id="550" r:id="rId43"/>
    <p:sldId id="276" r:id="rId4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6633"/>
    <a:srgbClr val="008000"/>
    <a:srgbClr val="FF0000"/>
    <a:srgbClr val="800000"/>
    <a:srgbClr val="990000"/>
    <a:srgbClr val="FF6600"/>
    <a:srgbClr val="003300"/>
    <a:srgbClr val="990033"/>
    <a:srgbClr val="FF9900"/>
    <a:srgbClr val="66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15620"/>
    <p:restoredTop sz="94660"/>
  </p:normalViewPr>
  <p:slideViewPr>
    <p:cSldViewPr>
      <p:cViewPr>
        <p:scale>
          <a:sx n="80" d="100"/>
          <a:sy n="80" d="100"/>
        </p:scale>
        <p:origin x="3294" y="85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139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af-Z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E6AEA6-FFE9-46B6-B297-6F0028D6909F}" type="datetimeFigureOut">
              <a:rPr lang="en-US" smtClean="0"/>
              <a:pPr/>
              <a:t>1/8/2022</a:t>
            </a:fld>
            <a:endParaRPr lang="af-Z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af-Z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f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af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E5A5CD-B160-4EB6-955B-DB1120A37B3D}" type="slidenum">
              <a:rPr lang="af-ZA" smtClean="0"/>
              <a:pPr/>
              <a:t>‹#›</a:t>
            </a:fld>
            <a:endParaRPr lang="af-ZA"/>
          </a:p>
        </p:txBody>
      </p:sp>
    </p:spTree>
    <p:extLst>
      <p:ext uri="{BB962C8B-B14F-4D97-AF65-F5344CB8AC3E}">
        <p14:creationId xmlns:p14="http://schemas.microsoft.com/office/powerpoint/2010/main" val="15724543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af-Z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af-Z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54CE33-7152-4F9D-82F2-9E729F25B6A7}" type="datetime1">
              <a:rPr lang="en-US" smtClean="0"/>
              <a:pPr/>
              <a:t>1/8/2022</a:t>
            </a:fld>
            <a:endParaRPr lang="af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f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A5A7D-9C6F-4A43-AFBA-C758F912D959}" type="slidenum">
              <a:rPr lang="af-ZA" smtClean="0"/>
              <a:pPr/>
              <a:t>‹#›</a:t>
            </a:fld>
            <a:endParaRPr lang="af-ZA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af-Z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f-Z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F5BEC-E814-43C8-A247-E4FD238AF516}" type="datetime1">
              <a:rPr lang="en-US" smtClean="0"/>
              <a:pPr/>
              <a:t>1/8/2022</a:t>
            </a:fld>
            <a:endParaRPr lang="af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f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A5A7D-9C6F-4A43-AFBA-C758F912D959}" type="slidenum">
              <a:rPr lang="af-ZA" smtClean="0"/>
              <a:pPr/>
              <a:t>‹#›</a:t>
            </a:fld>
            <a:endParaRPr lang="af-ZA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af-Z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f-Z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B8EC6-CA2E-4B34-A80E-97F0F83E5E31}" type="datetime1">
              <a:rPr lang="en-US" smtClean="0"/>
              <a:pPr/>
              <a:t>1/8/2022</a:t>
            </a:fld>
            <a:endParaRPr lang="af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f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A5A7D-9C6F-4A43-AFBA-C758F912D959}" type="slidenum">
              <a:rPr lang="af-ZA" smtClean="0"/>
              <a:pPr/>
              <a:t>‹#›</a:t>
            </a:fld>
            <a:endParaRPr lang="af-ZA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af-Z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f-Z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44663-5266-45CB-B858-C767A36F5386}" type="datetime1">
              <a:rPr lang="en-US" smtClean="0"/>
              <a:pPr/>
              <a:t>1/8/2022</a:t>
            </a:fld>
            <a:endParaRPr lang="af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f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A5A7D-9C6F-4A43-AFBA-C758F912D959}" type="slidenum">
              <a:rPr lang="af-ZA" smtClean="0"/>
              <a:pPr/>
              <a:t>‹#›</a:t>
            </a:fld>
            <a:endParaRPr lang="af-ZA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af-Z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9F7A3-3779-40F4-8FFB-1D6AF722D448}" type="datetime1">
              <a:rPr lang="en-US" smtClean="0"/>
              <a:pPr/>
              <a:t>1/8/2022</a:t>
            </a:fld>
            <a:endParaRPr lang="af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f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A5A7D-9C6F-4A43-AFBA-C758F912D959}" type="slidenum">
              <a:rPr lang="af-ZA" smtClean="0"/>
              <a:pPr/>
              <a:t>‹#›</a:t>
            </a:fld>
            <a:endParaRPr lang="af-ZA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af-Z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f-Z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f-Z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B3123-9FBE-47B7-9C25-F434EA5DD30D}" type="datetime1">
              <a:rPr lang="en-US" smtClean="0"/>
              <a:pPr/>
              <a:t>1/8/2022</a:t>
            </a:fld>
            <a:endParaRPr lang="af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f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A5A7D-9C6F-4A43-AFBA-C758F912D959}" type="slidenum">
              <a:rPr lang="af-ZA" smtClean="0"/>
              <a:pPr/>
              <a:t>‹#›</a:t>
            </a:fld>
            <a:endParaRPr lang="af-ZA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af-Z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f-Z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f-Z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31EBE-163C-4884-88C3-2906BDFCFECC}" type="datetime1">
              <a:rPr lang="en-US" smtClean="0"/>
              <a:pPr/>
              <a:t>1/8/2022</a:t>
            </a:fld>
            <a:endParaRPr lang="af-Z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f-Z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A5A7D-9C6F-4A43-AFBA-C758F912D959}" type="slidenum">
              <a:rPr lang="af-ZA" smtClean="0"/>
              <a:pPr/>
              <a:t>‹#›</a:t>
            </a:fld>
            <a:endParaRPr lang="af-ZA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af-Z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69641-B85C-4039-BF42-FFB0A3A2B132}" type="datetime1">
              <a:rPr lang="en-US" smtClean="0"/>
              <a:pPr/>
              <a:t>1/8/2022</a:t>
            </a:fld>
            <a:endParaRPr lang="af-Z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f-Z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A5A7D-9C6F-4A43-AFBA-C758F912D959}" type="slidenum">
              <a:rPr lang="af-ZA" smtClean="0"/>
              <a:pPr/>
              <a:t>‹#›</a:t>
            </a:fld>
            <a:endParaRPr lang="af-ZA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48E72-661F-439D-962A-845E494E0E83}" type="datetime1">
              <a:rPr lang="en-US" smtClean="0"/>
              <a:pPr/>
              <a:t>1/8/2022</a:t>
            </a:fld>
            <a:endParaRPr lang="af-Z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f-Z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A5A7D-9C6F-4A43-AFBA-C758F912D959}" type="slidenum">
              <a:rPr lang="af-ZA" smtClean="0"/>
              <a:pPr/>
              <a:t>‹#›</a:t>
            </a:fld>
            <a:endParaRPr lang="af-ZA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af-Z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f-Z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C73E9-CC96-4B9A-8B51-530F83A57802}" type="datetime1">
              <a:rPr lang="en-US" smtClean="0"/>
              <a:pPr/>
              <a:t>1/8/2022</a:t>
            </a:fld>
            <a:endParaRPr lang="af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f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A5A7D-9C6F-4A43-AFBA-C758F912D959}" type="slidenum">
              <a:rPr lang="af-ZA" smtClean="0"/>
              <a:pPr/>
              <a:t>‹#›</a:t>
            </a:fld>
            <a:endParaRPr lang="af-ZA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af-Z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af-Z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A8A680-6AD4-4FA5-B588-38AD0438A0EC}" type="datetime1">
              <a:rPr lang="en-US" smtClean="0"/>
              <a:pPr/>
              <a:t>1/8/2022</a:t>
            </a:fld>
            <a:endParaRPr lang="af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f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A5A7D-9C6F-4A43-AFBA-C758F912D959}" type="slidenum">
              <a:rPr lang="af-ZA" smtClean="0"/>
              <a:pPr/>
              <a:t>‹#›</a:t>
            </a:fld>
            <a:endParaRPr lang="af-ZA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af-Z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f-Z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F8B46E-2FA8-4301-8655-4F3EADA7013F}" type="datetime1">
              <a:rPr lang="en-US" smtClean="0"/>
              <a:pPr/>
              <a:t>1/8/2022</a:t>
            </a:fld>
            <a:endParaRPr lang="af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af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5A5A7D-9C6F-4A43-AFBA-C758F912D959}" type="slidenum">
              <a:rPr lang="af-ZA" smtClean="0"/>
              <a:pPr/>
              <a:t>‹#›</a:t>
            </a:fld>
            <a:endParaRPr lang="af-Z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494F248-EF94-429B-9EB2-F0C6E247CD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01564"/>
            <a:ext cx="9144000" cy="610456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5C09A3E-E083-4ADD-8005-EB8683B0470F}"/>
              </a:ext>
            </a:extLst>
          </p:cNvPr>
          <p:cNvSpPr txBox="1"/>
          <p:nvPr/>
        </p:nvSpPr>
        <p:spPr>
          <a:xfrm>
            <a:off x="0" y="12908"/>
            <a:ext cx="9144000" cy="91307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ts val="6400"/>
              </a:lnSpc>
            </a:pPr>
            <a:r>
              <a:rPr lang="en-US" sz="5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Successful Freelance Blueprint</a:t>
            </a:r>
            <a:endParaRPr lang="id-ID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77765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5C09A3E-E083-4ADD-8005-EB8683B0470F}"/>
              </a:ext>
            </a:extLst>
          </p:cNvPr>
          <p:cNvSpPr txBox="1"/>
          <p:nvPr/>
        </p:nvSpPr>
        <p:spPr>
          <a:xfrm>
            <a:off x="0" y="12908"/>
            <a:ext cx="9144000" cy="1754326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af-ZA" sz="54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Bidang Keahlian sesuai </a:t>
            </a:r>
          </a:p>
          <a:p>
            <a:pPr algn="ctr"/>
            <a:r>
              <a:rPr lang="af-ZA" sz="54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Minat Anda</a:t>
            </a:r>
            <a:endParaRPr lang="af-ZA" sz="3200" b="1" noProof="1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1B7B008-45C5-4B89-A57E-644D7AF090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58469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2402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52925EF-7DD1-4A98-BEA8-1E72C91D64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17031"/>
            <a:ext cx="9144000" cy="60553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5C09A3E-E083-4ADD-8005-EB8683B0470F}"/>
              </a:ext>
            </a:extLst>
          </p:cNvPr>
          <p:cNvSpPr txBox="1"/>
          <p:nvPr/>
        </p:nvSpPr>
        <p:spPr>
          <a:xfrm>
            <a:off x="0" y="12908"/>
            <a:ext cx="9144000" cy="1754326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af-ZA" sz="54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Bidang Keahlian Menjanjikan Income Maknyuss</a:t>
            </a:r>
            <a:endParaRPr lang="af-ZA" sz="3200" b="1" noProof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08675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6CC0139-A85D-4453-B457-60E6FE5DA6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77864"/>
            <a:ext cx="9144000" cy="609361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5C09A3E-E083-4ADD-8005-EB8683B0470F}"/>
              </a:ext>
            </a:extLst>
          </p:cNvPr>
          <p:cNvSpPr txBox="1"/>
          <p:nvPr/>
        </p:nvSpPr>
        <p:spPr>
          <a:xfrm>
            <a:off x="-1" y="12908"/>
            <a:ext cx="9166623" cy="707886"/>
          </a:xfrm>
          <a:prstGeom prst="rect">
            <a:avLst/>
          </a:prstGeom>
          <a:solidFill>
            <a:srgbClr val="FF6600"/>
          </a:solidFill>
          <a:ln>
            <a:solidFill>
              <a:srgbClr val="FF66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af-ZA" sz="40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Bidang itu Sesuai Latar Pengalaman Anda</a:t>
            </a:r>
            <a:endParaRPr lang="af-ZA" sz="2000" b="1" noProof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80665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1581640"/>
            <a:ext cx="9144000" cy="3694720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f-ZA"/>
          </a:p>
        </p:txBody>
      </p:sp>
      <p:sp>
        <p:nvSpPr>
          <p:cNvPr id="5" name="Rectangle 4"/>
          <p:cNvSpPr/>
          <p:nvPr/>
        </p:nvSpPr>
        <p:spPr>
          <a:xfrm>
            <a:off x="328845" y="2132856"/>
            <a:ext cx="841773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1800"/>
              </a:spcBef>
              <a:spcAft>
                <a:spcPts val="1800"/>
              </a:spcAft>
            </a:pPr>
            <a:r>
              <a:rPr lang="en-US" sz="4800" b="1" noProof="1">
                <a:solidFill>
                  <a:srgbClr val="002060"/>
                </a:solidFill>
              </a:rPr>
              <a:t>Pilih bidang keahlian yang ingin Anda jual dan pasarkan sebagai freelancer…..</a:t>
            </a:r>
            <a:endParaRPr lang="en-US" sz="4800" b="1" i="1" noProof="1">
              <a:solidFill>
                <a:srgbClr val="002060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00C8F4F-BB11-4E5A-9AF9-84A83B16FA25}"/>
              </a:ext>
            </a:extLst>
          </p:cNvPr>
          <p:cNvSpPr/>
          <p:nvPr/>
        </p:nvSpPr>
        <p:spPr>
          <a:xfrm>
            <a:off x="0" y="0"/>
            <a:ext cx="9144000" cy="1412776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f-ZA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273A8DC-1994-42E2-8D23-FBB95A865434}"/>
              </a:ext>
            </a:extLst>
          </p:cNvPr>
          <p:cNvSpPr/>
          <p:nvPr/>
        </p:nvSpPr>
        <p:spPr>
          <a:xfrm>
            <a:off x="0" y="5445224"/>
            <a:ext cx="9144000" cy="1412776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f-ZA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500AD54-DA5D-4035-8F1C-BA3AE0248347}"/>
              </a:ext>
            </a:extLst>
          </p:cNvPr>
          <p:cNvSpPr txBox="1"/>
          <p:nvPr/>
        </p:nvSpPr>
        <p:spPr>
          <a:xfrm>
            <a:off x="323528" y="189301"/>
            <a:ext cx="515557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>
                <a:solidFill>
                  <a:schemeClr val="bg1"/>
                </a:solidFill>
              </a:rPr>
              <a:t>Action Plan #1 :</a:t>
            </a:r>
            <a:endParaRPr lang="sq-AL" sz="6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64654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916832"/>
            <a:ext cx="9144000" cy="2546414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6C5A5A7D-9C6F-4A43-AFBA-C758F912D959}" type="slidenum">
              <a:rPr lang="af-ZA" sz="1800" b="1" smtClean="0">
                <a:solidFill>
                  <a:srgbClr val="000066"/>
                </a:solidFill>
              </a:rPr>
              <a:pPr/>
              <a:t>14</a:t>
            </a:fld>
            <a:endParaRPr lang="af-ZA" sz="1800" b="1" dirty="0">
              <a:solidFill>
                <a:srgbClr val="000066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67544" y="2132856"/>
            <a:ext cx="842493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f-ZA" sz="6000" b="1" noProof="1">
                <a:solidFill>
                  <a:schemeClr val="bg1"/>
                </a:solidFill>
              </a:rPr>
              <a:t>Berjibaku untuk Menjadi Expert </a:t>
            </a:r>
            <a:endParaRPr lang="af-ZA" sz="6000" noProof="1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DEB700B-07E1-4882-B25A-E77918FB101A}"/>
              </a:ext>
            </a:extLst>
          </p:cNvPr>
          <p:cNvSpPr/>
          <p:nvPr/>
        </p:nvSpPr>
        <p:spPr>
          <a:xfrm>
            <a:off x="0" y="0"/>
            <a:ext cx="9144000" cy="1788347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f-ZA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83CFCB0-036C-444D-BD88-C98878284ACA}"/>
              </a:ext>
            </a:extLst>
          </p:cNvPr>
          <p:cNvSpPr/>
          <p:nvPr/>
        </p:nvSpPr>
        <p:spPr>
          <a:xfrm>
            <a:off x="-10943" y="4692425"/>
            <a:ext cx="9144000" cy="2157535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f-ZA"/>
          </a:p>
        </p:txBody>
      </p:sp>
    </p:spTree>
    <p:extLst>
      <p:ext uri="{BB962C8B-B14F-4D97-AF65-F5344CB8AC3E}">
        <p14:creationId xmlns:p14="http://schemas.microsoft.com/office/powerpoint/2010/main" val="8729450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5C09A3E-E083-4ADD-8005-EB8683B0470F}"/>
              </a:ext>
            </a:extLst>
          </p:cNvPr>
          <p:cNvSpPr txBox="1"/>
          <p:nvPr/>
        </p:nvSpPr>
        <p:spPr>
          <a:xfrm>
            <a:off x="-22623" y="476672"/>
            <a:ext cx="9166623" cy="1569660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af-ZA" sz="48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Tentukan Jenis Skills yang </a:t>
            </a:r>
          </a:p>
          <a:p>
            <a:pPr algn="ctr"/>
            <a:r>
              <a:rPr lang="af-ZA" sz="48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Mau Ditumbuhkan</a:t>
            </a:r>
            <a:endParaRPr lang="af-ZA" sz="2800" b="1" noProof="1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F6817E-6959-4643-AB4F-347C5F4A08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90" y="2289780"/>
            <a:ext cx="9136440" cy="4568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9009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94C964C-C798-4504-9E40-C9BD1113A6F2}"/>
              </a:ext>
            </a:extLst>
          </p:cNvPr>
          <p:cNvSpPr/>
          <p:nvPr/>
        </p:nvSpPr>
        <p:spPr>
          <a:xfrm>
            <a:off x="0" y="1772816"/>
            <a:ext cx="9144000" cy="3947214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f-ZA"/>
          </a:p>
        </p:txBody>
      </p:sp>
      <p:sp>
        <p:nvSpPr>
          <p:cNvPr id="4" name="Rectangle 3"/>
          <p:cNvSpPr/>
          <p:nvPr/>
        </p:nvSpPr>
        <p:spPr>
          <a:xfrm>
            <a:off x="359532" y="469285"/>
            <a:ext cx="842493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af-ZA" sz="3600" b="1" i="1" noProof="1">
                <a:solidFill>
                  <a:srgbClr val="008000"/>
                </a:solidFill>
              </a:rPr>
              <a:t>Jenis Skills untuk menjadi Internet Marketing Consultant</a:t>
            </a:r>
            <a:endParaRPr lang="af-ZA" sz="3600" b="1" noProof="1">
              <a:solidFill>
                <a:srgbClr val="0080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39692F5-6FB4-42BA-A8D1-B9928C39A523}"/>
              </a:ext>
            </a:extLst>
          </p:cNvPr>
          <p:cNvSpPr txBox="1"/>
          <p:nvPr/>
        </p:nvSpPr>
        <p:spPr>
          <a:xfrm>
            <a:off x="380692" y="2007485"/>
            <a:ext cx="8208912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af-ZA" sz="3600" noProof="1"/>
              <a:t>Instagram Marketing Skills</a:t>
            </a:r>
          </a:p>
          <a:p>
            <a:pPr marL="342900" lvl="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af-ZA" sz="3600" noProof="1"/>
              <a:t>Shopee Selling Skills</a:t>
            </a:r>
          </a:p>
          <a:p>
            <a:pPr marL="342900" lvl="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af-ZA" sz="3600" noProof="1"/>
              <a:t>Content Marketing Skills</a:t>
            </a:r>
          </a:p>
          <a:p>
            <a:pPr marL="342900" lvl="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af-ZA" sz="3600" noProof="1"/>
              <a:t>FB Ads</a:t>
            </a:r>
            <a:endParaRPr lang="af-ZA" sz="3200" noProof="1"/>
          </a:p>
        </p:txBody>
      </p:sp>
    </p:spTree>
    <p:extLst>
      <p:ext uri="{BB962C8B-B14F-4D97-AF65-F5344CB8AC3E}">
        <p14:creationId xmlns:p14="http://schemas.microsoft.com/office/powerpoint/2010/main" val="17246123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94C964C-C798-4504-9E40-C9BD1113A6F2}"/>
              </a:ext>
            </a:extLst>
          </p:cNvPr>
          <p:cNvSpPr/>
          <p:nvPr/>
        </p:nvSpPr>
        <p:spPr>
          <a:xfrm>
            <a:off x="0" y="1772816"/>
            <a:ext cx="9144000" cy="3947214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f-ZA"/>
          </a:p>
        </p:txBody>
      </p:sp>
      <p:sp>
        <p:nvSpPr>
          <p:cNvPr id="4" name="Rectangle 3"/>
          <p:cNvSpPr/>
          <p:nvPr/>
        </p:nvSpPr>
        <p:spPr>
          <a:xfrm>
            <a:off x="251520" y="814804"/>
            <a:ext cx="842493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af-ZA" sz="3600" b="1" i="1" noProof="1">
                <a:solidFill>
                  <a:srgbClr val="008000"/>
                </a:solidFill>
              </a:rPr>
              <a:t>Jenis Skills untuk menjadi Penulis Buku</a:t>
            </a:r>
            <a:endParaRPr lang="af-ZA" sz="3600" b="1" noProof="1">
              <a:solidFill>
                <a:srgbClr val="0080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39692F5-6FB4-42BA-A8D1-B9928C39A523}"/>
              </a:ext>
            </a:extLst>
          </p:cNvPr>
          <p:cNvSpPr txBox="1"/>
          <p:nvPr/>
        </p:nvSpPr>
        <p:spPr>
          <a:xfrm>
            <a:off x="359532" y="2132856"/>
            <a:ext cx="8208912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af-ZA" sz="3600" noProof="1"/>
              <a:t>Writing Skills</a:t>
            </a:r>
          </a:p>
          <a:p>
            <a:pPr marL="342900" lvl="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af-ZA" sz="3600" noProof="1"/>
              <a:t>Research Skills</a:t>
            </a:r>
          </a:p>
          <a:p>
            <a:pPr marL="342900" lvl="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af-ZA" sz="3600" noProof="1"/>
              <a:t>Personal Branding</a:t>
            </a:r>
          </a:p>
          <a:p>
            <a:pPr marL="342900" lvl="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af-ZA" sz="3600" noProof="1"/>
              <a:t>Online Marketing Skills</a:t>
            </a:r>
            <a:endParaRPr lang="af-ZA" sz="3200" noProof="1"/>
          </a:p>
        </p:txBody>
      </p:sp>
    </p:spTree>
    <p:extLst>
      <p:ext uri="{BB962C8B-B14F-4D97-AF65-F5344CB8AC3E}">
        <p14:creationId xmlns:p14="http://schemas.microsoft.com/office/powerpoint/2010/main" val="33544030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94C964C-C798-4504-9E40-C9BD1113A6F2}"/>
              </a:ext>
            </a:extLst>
          </p:cNvPr>
          <p:cNvSpPr/>
          <p:nvPr/>
        </p:nvSpPr>
        <p:spPr>
          <a:xfrm>
            <a:off x="0" y="973309"/>
            <a:ext cx="9144000" cy="5884691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f-ZA"/>
          </a:p>
        </p:txBody>
      </p:sp>
      <p:sp>
        <p:nvSpPr>
          <p:cNvPr id="4" name="Rectangle 3"/>
          <p:cNvSpPr/>
          <p:nvPr/>
        </p:nvSpPr>
        <p:spPr>
          <a:xfrm>
            <a:off x="338191" y="179252"/>
            <a:ext cx="842493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af-ZA" sz="3600" b="1" i="1" noProof="1">
                <a:solidFill>
                  <a:srgbClr val="008000"/>
                </a:solidFill>
              </a:rPr>
              <a:t>Jenis Skills untuk Trainer Bisnis</a:t>
            </a:r>
            <a:endParaRPr lang="af-ZA" sz="3600" b="1" noProof="1">
              <a:solidFill>
                <a:srgbClr val="0080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39692F5-6FB4-42BA-A8D1-B9928C39A523}"/>
              </a:ext>
            </a:extLst>
          </p:cNvPr>
          <p:cNvSpPr txBox="1"/>
          <p:nvPr/>
        </p:nvSpPr>
        <p:spPr>
          <a:xfrm>
            <a:off x="338191" y="1268760"/>
            <a:ext cx="8208912" cy="3877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af-ZA" sz="3600" noProof="1"/>
              <a:t>Public Speaking Skills</a:t>
            </a:r>
          </a:p>
          <a:p>
            <a:pPr marL="342900" lvl="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af-ZA" sz="3600" noProof="1"/>
              <a:t>Kemampuan Membuat Modul Pelatihan</a:t>
            </a:r>
          </a:p>
          <a:p>
            <a:pPr marL="342900" lvl="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af-ZA" sz="3600" noProof="1"/>
              <a:t>Kecakapan untuk Mendesain Materi yang Bagus</a:t>
            </a:r>
          </a:p>
          <a:p>
            <a:pPr marL="342900" lvl="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af-ZA" sz="3600" noProof="1"/>
              <a:t>Kecakapan untuk Memasarkan Keahliannya</a:t>
            </a:r>
            <a:endParaRPr lang="af-ZA" sz="3200" noProof="1"/>
          </a:p>
        </p:txBody>
      </p:sp>
    </p:spTree>
    <p:extLst>
      <p:ext uri="{BB962C8B-B14F-4D97-AF65-F5344CB8AC3E}">
        <p14:creationId xmlns:p14="http://schemas.microsoft.com/office/powerpoint/2010/main" val="24283815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94C964C-C798-4504-9E40-C9BD1113A6F2}"/>
              </a:ext>
            </a:extLst>
          </p:cNvPr>
          <p:cNvSpPr/>
          <p:nvPr/>
        </p:nvSpPr>
        <p:spPr>
          <a:xfrm>
            <a:off x="0" y="1052736"/>
            <a:ext cx="9144000" cy="5805264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f-ZA"/>
          </a:p>
        </p:txBody>
      </p:sp>
      <p:sp>
        <p:nvSpPr>
          <p:cNvPr id="4" name="Rectangle 3"/>
          <p:cNvSpPr/>
          <p:nvPr/>
        </p:nvSpPr>
        <p:spPr>
          <a:xfrm>
            <a:off x="251520" y="260648"/>
            <a:ext cx="842493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af-ZA" sz="3600" b="1" i="1" noProof="1">
                <a:solidFill>
                  <a:srgbClr val="008000"/>
                </a:solidFill>
              </a:rPr>
              <a:t>Jenis Skills untuk Fotografer Pernikahan</a:t>
            </a:r>
            <a:endParaRPr lang="af-ZA" sz="3600" b="1" noProof="1">
              <a:solidFill>
                <a:srgbClr val="0080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39692F5-6FB4-42BA-A8D1-B9928C39A523}"/>
              </a:ext>
            </a:extLst>
          </p:cNvPr>
          <p:cNvSpPr txBox="1"/>
          <p:nvPr/>
        </p:nvSpPr>
        <p:spPr>
          <a:xfrm>
            <a:off x="359532" y="148478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af-ZA" sz="4000" noProof="1"/>
              <a:t>Keahlian Fotografi</a:t>
            </a:r>
          </a:p>
          <a:p>
            <a:pPr marL="342900" lvl="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af-ZA" sz="4000" noProof="1"/>
              <a:t>Keahlian Editing Foto</a:t>
            </a:r>
          </a:p>
          <a:p>
            <a:pPr marL="342900" lvl="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af-ZA" sz="4000" noProof="1"/>
              <a:t>Kecakapan untuk Memasarkan Keahliannya</a:t>
            </a:r>
          </a:p>
        </p:txBody>
      </p:sp>
    </p:spTree>
    <p:extLst>
      <p:ext uri="{BB962C8B-B14F-4D97-AF65-F5344CB8AC3E}">
        <p14:creationId xmlns:p14="http://schemas.microsoft.com/office/powerpoint/2010/main" val="35931726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916832"/>
            <a:ext cx="9144000" cy="2546414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6C5A5A7D-9C6F-4A43-AFBA-C758F912D959}" type="slidenum">
              <a:rPr lang="af-ZA" sz="1800" b="1" smtClean="0">
                <a:solidFill>
                  <a:srgbClr val="000066"/>
                </a:solidFill>
              </a:rPr>
              <a:pPr/>
              <a:t>2</a:t>
            </a:fld>
            <a:endParaRPr lang="af-ZA" sz="1800" b="1" dirty="0">
              <a:solidFill>
                <a:srgbClr val="000066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67544" y="2132856"/>
            <a:ext cx="842493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f-ZA" sz="6000" b="1" noProof="1">
                <a:solidFill>
                  <a:schemeClr val="bg1"/>
                </a:solidFill>
              </a:rPr>
              <a:t>4 Keunggulan Menjadi Freelancer</a:t>
            </a:r>
            <a:endParaRPr lang="af-ZA" sz="6000" noProof="1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DEB700B-07E1-4882-B25A-E77918FB101A}"/>
              </a:ext>
            </a:extLst>
          </p:cNvPr>
          <p:cNvSpPr/>
          <p:nvPr/>
        </p:nvSpPr>
        <p:spPr>
          <a:xfrm>
            <a:off x="17893" y="-45792"/>
            <a:ext cx="9144000" cy="1788347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f-ZA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83CFCB0-036C-444D-BD88-C98878284ACA}"/>
              </a:ext>
            </a:extLst>
          </p:cNvPr>
          <p:cNvSpPr/>
          <p:nvPr/>
        </p:nvSpPr>
        <p:spPr>
          <a:xfrm>
            <a:off x="-10943" y="4692425"/>
            <a:ext cx="9144000" cy="2157535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f-ZA"/>
          </a:p>
        </p:txBody>
      </p:sp>
    </p:spTree>
    <p:extLst>
      <p:ext uri="{BB962C8B-B14F-4D97-AF65-F5344CB8AC3E}">
        <p14:creationId xmlns:p14="http://schemas.microsoft.com/office/powerpoint/2010/main" val="42142267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74416F-090B-4DB4-B4AE-A1500E556D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5555"/>
            <a:ext cx="9144000" cy="605614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5C09A3E-E083-4ADD-8005-EB8683B0470F}"/>
              </a:ext>
            </a:extLst>
          </p:cNvPr>
          <p:cNvSpPr txBox="1"/>
          <p:nvPr/>
        </p:nvSpPr>
        <p:spPr>
          <a:xfrm>
            <a:off x="0" y="0"/>
            <a:ext cx="9166623" cy="1569660"/>
          </a:xfrm>
          <a:prstGeom prst="rect">
            <a:avLst/>
          </a:prstGeom>
          <a:solidFill>
            <a:srgbClr val="FF6600"/>
          </a:solidFill>
          <a:ln>
            <a:solidFill>
              <a:srgbClr val="FF99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af-ZA" sz="48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Tentukan Komponen Kunci Skills yang Mau Ditumbuhkan</a:t>
            </a:r>
            <a:endParaRPr lang="af-ZA" sz="2800" b="1" noProof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18380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94C964C-C798-4504-9E40-C9BD1113A6F2}"/>
              </a:ext>
            </a:extLst>
          </p:cNvPr>
          <p:cNvSpPr/>
          <p:nvPr/>
        </p:nvSpPr>
        <p:spPr>
          <a:xfrm>
            <a:off x="0" y="1412776"/>
            <a:ext cx="9144000" cy="5445224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f-ZA"/>
          </a:p>
        </p:txBody>
      </p:sp>
      <p:sp>
        <p:nvSpPr>
          <p:cNvPr id="4" name="Rectangle 3"/>
          <p:cNvSpPr/>
          <p:nvPr/>
        </p:nvSpPr>
        <p:spPr>
          <a:xfrm>
            <a:off x="340006" y="74055"/>
            <a:ext cx="842493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af-ZA" sz="3600" b="1" noProof="1"/>
              <a:t>Komponen Kunci Skills : </a:t>
            </a:r>
          </a:p>
          <a:p>
            <a:r>
              <a:rPr lang="af-ZA" sz="3600" b="1" noProof="1"/>
              <a:t>Online Marketing Skills</a:t>
            </a:r>
            <a:endParaRPr lang="af-ZA" sz="3600" b="1" noProof="1">
              <a:solidFill>
                <a:srgbClr val="C000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39692F5-6FB4-42BA-A8D1-B9928C39A523}"/>
              </a:ext>
            </a:extLst>
          </p:cNvPr>
          <p:cNvSpPr txBox="1"/>
          <p:nvPr/>
        </p:nvSpPr>
        <p:spPr>
          <a:xfrm>
            <a:off x="340006" y="1690887"/>
            <a:ext cx="8208912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af-ZA" sz="2800" noProof="1"/>
              <a:t>Kecakapan mengembangkan </a:t>
            </a:r>
            <a:r>
              <a:rPr lang="af-ZA" sz="2800" b="1" noProof="1"/>
              <a:t>konten marketing yang persuasif melalui media sosial seperti Instagram atau juga melalui blog.  </a:t>
            </a:r>
          </a:p>
          <a:p>
            <a:pPr marL="457200" lvl="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af-ZA" sz="2800" noProof="1"/>
              <a:t>Kecakapan untuk membangun relasi dengan prospek pelanggan melalui </a:t>
            </a:r>
            <a:r>
              <a:rPr lang="af-ZA" sz="2800" b="1" noProof="1"/>
              <a:t>saluran email marketing dan WhatsApp marketing</a:t>
            </a:r>
          </a:p>
          <a:p>
            <a:pPr marL="457200" lvl="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af-ZA" sz="2800" noProof="1"/>
              <a:t>Kecakapan untuk membuat </a:t>
            </a:r>
            <a:r>
              <a:rPr lang="af-ZA" sz="2800" b="1" noProof="1"/>
              <a:t>materi iklan dan kalimat promosi (copywriting) yang persuasif </a:t>
            </a:r>
            <a:r>
              <a:rPr lang="af-ZA" sz="2800" noProof="1"/>
              <a:t>dan menarik minat calon pembeli</a:t>
            </a:r>
          </a:p>
        </p:txBody>
      </p:sp>
    </p:spTree>
    <p:extLst>
      <p:ext uri="{BB962C8B-B14F-4D97-AF65-F5344CB8AC3E}">
        <p14:creationId xmlns:p14="http://schemas.microsoft.com/office/powerpoint/2010/main" val="21459952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94C964C-C798-4504-9E40-C9BD1113A6F2}"/>
              </a:ext>
            </a:extLst>
          </p:cNvPr>
          <p:cNvSpPr/>
          <p:nvPr/>
        </p:nvSpPr>
        <p:spPr>
          <a:xfrm>
            <a:off x="0" y="1412776"/>
            <a:ext cx="9144000" cy="5445224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f-ZA"/>
          </a:p>
        </p:txBody>
      </p:sp>
      <p:sp>
        <p:nvSpPr>
          <p:cNvPr id="4" name="Rectangle 3"/>
          <p:cNvSpPr/>
          <p:nvPr/>
        </p:nvSpPr>
        <p:spPr>
          <a:xfrm>
            <a:off x="340006" y="74055"/>
            <a:ext cx="842493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af-ZA" sz="3600" b="1" noProof="1"/>
              <a:t>Komponen Kunci Skills : </a:t>
            </a:r>
          </a:p>
          <a:p>
            <a:r>
              <a:rPr lang="af-ZA" sz="3600" b="1" noProof="1"/>
              <a:t>Writing Skills</a:t>
            </a:r>
            <a:endParaRPr lang="af-ZA" sz="3600" b="1" noProof="1">
              <a:solidFill>
                <a:srgbClr val="C000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39692F5-6FB4-42BA-A8D1-B9928C39A523}"/>
              </a:ext>
            </a:extLst>
          </p:cNvPr>
          <p:cNvSpPr txBox="1"/>
          <p:nvPr/>
        </p:nvSpPr>
        <p:spPr>
          <a:xfrm>
            <a:off x="340006" y="1690887"/>
            <a:ext cx="8208912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af-ZA" sz="2800" noProof="1"/>
              <a:t>Kecakapan merumuskan outline tulisan secara sistematis</a:t>
            </a:r>
          </a:p>
          <a:p>
            <a:pPr marL="457200" lvl="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af-ZA" sz="2800" noProof="1"/>
              <a:t>Kecakapan untuk merangkai kalimat dengan efektif dan menarik</a:t>
            </a:r>
          </a:p>
          <a:p>
            <a:pPr marL="457200" lvl="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af-ZA" sz="2800" noProof="1"/>
              <a:t>Kecakapan untuk menuliskan gagasan dengan bahasa yang mudah dipahami </a:t>
            </a:r>
          </a:p>
          <a:p>
            <a:pPr marL="457200" lvl="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af-ZA" sz="2800" noProof="1"/>
              <a:t>Kecakapan untuk menjabarkan sebuah konsep dengan beragam contoh konkrit serta cerita (story) yang menarik</a:t>
            </a:r>
          </a:p>
        </p:txBody>
      </p:sp>
    </p:spTree>
    <p:extLst>
      <p:ext uri="{BB962C8B-B14F-4D97-AF65-F5344CB8AC3E}">
        <p14:creationId xmlns:p14="http://schemas.microsoft.com/office/powerpoint/2010/main" val="19178177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94C964C-C798-4504-9E40-C9BD1113A6F2}"/>
              </a:ext>
            </a:extLst>
          </p:cNvPr>
          <p:cNvSpPr/>
          <p:nvPr/>
        </p:nvSpPr>
        <p:spPr>
          <a:xfrm>
            <a:off x="0" y="1476654"/>
            <a:ext cx="9144000" cy="5445224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f-ZA"/>
          </a:p>
        </p:txBody>
      </p:sp>
      <p:sp>
        <p:nvSpPr>
          <p:cNvPr id="4" name="Rectangle 3"/>
          <p:cNvSpPr/>
          <p:nvPr/>
        </p:nvSpPr>
        <p:spPr>
          <a:xfrm>
            <a:off x="340006" y="74055"/>
            <a:ext cx="842493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af-ZA" sz="3600" b="1" noProof="1"/>
              <a:t>Komponen Kunci Skills : </a:t>
            </a:r>
          </a:p>
          <a:p>
            <a:r>
              <a:rPr lang="af-ZA" sz="3600" b="1" noProof="1"/>
              <a:t>Public Speaking Skills</a:t>
            </a:r>
            <a:endParaRPr lang="af-ZA" sz="3600" b="1" noProof="1">
              <a:solidFill>
                <a:srgbClr val="C000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39692F5-6FB4-42BA-A8D1-B9928C39A523}"/>
              </a:ext>
            </a:extLst>
          </p:cNvPr>
          <p:cNvSpPr txBox="1"/>
          <p:nvPr/>
        </p:nvSpPr>
        <p:spPr>
          <a:xfrm>
            <a:off x="340006" y="1690887"/>
            <a:ext cx="820891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af-ZA" sz="2800" noProof="1"/>
              <a:t>Kecakapan menyampaikan materi secara sistematis</a:t>
            </a:r>
          </a:p>
          <a:p>
            <a:pPr marL="457200" lvl="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af-ZA" sz="2800" noProof="1"/>
              <a:t>Kecakapan menggunakan intonasi suara, eye contact dan body language yang optimal dalam presentasi</a:t>
            </a:r>
          </a:p>
          <a:p>
            <a:pPr marL="457200" lvl="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af-ZA" sz="2800" noProof="1"/>
              <a:t>Kecakapan untuk menggunakan cerita (storytelling) sebagai bagian penyampaian materi</a:t>
            </a:r>
          </a:p>
          <a:p>
            <a:pPr marL="457200" lvl="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af-ZA" sz="2800" noProof="1"/>
              <a:t>Kecakapan menguraikan contoh konkrit untuk menjelaskan materi</a:t>
            </a:r>
          </a:p>
          <a:p>
            <a:pPr marL="457200" lvl="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af-ZA" sz="2800" noProof="1"/>
              <a:t>Kecakapan menggunakan bahasa yang mudah dipahami dan membumi</a:t>
            </a:r>
          </a:p>
        </p:txBody>
      </p:sp>
    </p:spTree>
    <p:extLst>
      <p:ext uri="{BB962C8B-B14F-4D97-AF65-F5344CB8AC3E}">
        <p14:creationId xmlns:p14="http://schemas.microsoft.com/office/powerpoint/2010/main" val="7310890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94C964C-C798-4504-9E40-C9BD1113A6F2}"/>
              </a:ext>
            </a:extLst>
          </p:cNvPr>
          <p:cNvSpPr/>
          <p:nvPr/>
        </p:nvSpPr>
        <p:spPr>
          <a:xfrm>
            <a:off x="0" y="1476654"/>
            <a:ext cx="9144000" cy="5445224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f-ZA"/>
          </a:p>
        </p:txBody>
      </p:sp>
      <p:sp>
        <p:nvSpPr>
          <p:cNvPr id="4" name="Rectangle 3"/>
          <p:cNvSpPr/>
          <p:nvPr/>
        </p:nvSpPr>
        <p:spPr>
          <a:xfrm>
            <a:off x="340006" y="74055"/>
            <a:ext cx="842493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af-ZA" sz="3600" b="1" noProof="1"/>
              <a:t>Komponen Kunci Skills : </a:t>
            </a:r>
          </a:p>
          <a:p>
            <a:r>
              <a:rPr lang="af-ZA" sz="3600" b="1" noProof="1"/>
              <a:t>Pembuatan Modul Pelatihan</a:t>
            </a:r>
            <a:endParaRPr lang="af-ZA" sz="3600" b="1" noProof="1">
              <a:solidFill>
                <a:srgbClr val="C000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39692F5-6FB4-42BA-A8D1-B9928C39A523}"/>
              </a:ext>
            </a:extLst>
          </p:cNvPr>
          <p:cNvSpPr txBox="1"/>
          <p:nvPr/>
        </p:nvSpPr>
        <p:spPr>
          <a:xfrm>
            <a:off x="340006" y="1690887"/>
            <a:ext cx="8208912" cy="4001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af-ZA" sz="3200" noProof="1"/>
              <a:t>Kecakapan menggunakan Powerpoint</a:t>
            </a:r>
          </a:p>
          <a:p>
            <a:pPr marL="457200" lvl="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af-ZA" sz="3200" noProof="1"/>
              <a:t>Kecakapan membuat desain materi yang estetik</a:t>
            </a:r>
          </a:p>
          <a:p>
            <a:pPr marL="457200" lvl="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af-ZA" sz="3200" noProof="1"/>
              <a:t>Kecakapan untuk menyusun outline materi pelatihan</a:t>
            </a:r>
          </a:p>
          <a:p>
            <a:pPr marL="457200" lvl="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af-ZA" sz="3200" noProof="1"/>
              <a:t>Kecakapan menyusun materi pelatihan secara sistematis dan komprehensif</a:t>
            </a:r>
          </a:p>
        </p:txBody>
      </p:sp>
    </p:spTree>
    <p:extLst>
      <p:ext uri="{BB962C8B-B14F-4D97-AF65-F5344CB8AC3E}">
        <p14:creationId xmlns:p14="http://schemas.microsoft.com/office/powerpoint/2010/main" val="11178099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1581640"/>
            <a:ext cx="9144000" cy="3694720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f-ZA"/>
          </a:p>
        </p:txBody>
      </p:sp>
      <p:sp>
        <p:nvSpPr>
          <p:cNvPr id="5" name="Rectangle 4"/>
          <p:cNvSpPr/>
          <p:nvPr/>
        </p:nvSpPr>
        <p:spPr>
          <a:xfrm>
            <a:off x="328845" y="2132856"/>
            <a:ext cx="841773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1800"/>
              </a:spcBef>
              <a:spcAft>
                <a:spcPts val="1800"/>
              </a:spcAft>
            </a:pPr>
            <a:r>
              <a:rPr lang="en-US" sz="4800" b="1" noProof="1">
                <a:solidFill>
                  <a:srgbClr val="002060"/>
                </a:solidFill>
              </a:rPr>
              <a:t>Rumuskan komponen kunci dari skills yang ingin Anda kembangkan</a:t>
            </a:r>
            <a:endParaRPr lang="en-US" sz="4800" b="1" i="1" noProof="1">
              <a:solidFill>
                <a:srgbClr val="002060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00C8F4F-BB11-4E5A-9AF9-84A83B16FA25}"/>
              </a:ext>
            </a:extLst>
          </p:cNvPr>
          <p:cNvSpPr/>
          <p:nvPr/>
        </p:nvSpPr>
        <p:spPr>
          <a:xfrm>
            <a:off x="0" y="0"/>
            <a:ext cx="9144000" cy="1412776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f-ZA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273A8DC-1994-42E2-8D23-FBB95A865434}"/>
              </a:ext>
            </a:extLst>
          </p:cNvPr>
          <p:cNvSpPr/>
          <p:nvPr/>
        </p:nvSpPr>
        <p:spPr>
          <a:xfrm>
            <a:off x="0" y="5445224"/>
            <a:ext cx="9144000" cy="1412776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f-ZA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500AD54-DA5D-4035-8F1C-BA3AE0248347}"/>
              </a:ext>
            </a:extLst>
          </p:cNvPr>
          <p:cNvSpPr txBox="1"/>
          <p:nvPr/>
        </p:nvSpPr>
        <p:spPr>
          <a:xfrm>
            <a:off x="323528" y="189301"/>
            <a:ext cx="515557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>
                <a:solidFill>
                  <a:schemeClr val="bg1"/>
                </a:solidFill>
              </a:rPr>
              <a:t>Action Plan #2 :</a:t>
            </a:r>
            <a:endParaRPr lang="sq-AL" sz="6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25647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2088080-52AA-47D4-A42C-547CCCB7A2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5555"/>
            <a:ext cx="9144000" cy="605614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5C09A3E-E083-4ADD-8005-EB8683B0470F}"/>
              </a:ext>
            </a:extLst>
          </p:cNvPr>
          <p:cNvSpPr txBox="1"/>
          <p:nvPr/>
        </p:nvSpPr>
        <p:spPr>
          <a:xfrm>
            <a:off x="-1" y="12908"/>
            <a:ext cx="9166623" cy="1938992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af-ZA" sz="60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Terapkan Prinsip 80% Praktek, 20% Teori</a:t>
            </a:r>
            <a:endParaRPr lang="af-ZA" sz="3600" b="1" noProof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76862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5C09A3E-E083-4ADD-8005-EB8683B0470F}"/>
              </a:ext>
            </a:extLst>
          </p:cNvPr>
          <p:cNvSpPr txBox="1"/>
          <p:nvPr/>
        </p:nvSpPr>
        <p:spPr>
          <a:xfrm>
            <a:off x="-1" y="12908"/>
            <a:ext cx="9166623" cy="1938992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af-ZA" sz="60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Tumbuhkan </a:t>
            </a:r>
          </a:p>
          <a:p>
            <a:pPr algn="ctr"/>
            <a:r>
              <a:rPr lang="af-ZA" sz="60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Learning Habit</a:t>
            </a:r>
            <a:endParaRPr lang="af-ZA" sz="3600" b="1" noProof="1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48DBFE-F90F-42AB-9D98-2A1FD2DF6F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46" y="2275784"/>
            <a:ext cx="9112376" cy="4556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3524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99449D8-75CD-4AF0-B57E-8176C37CA917}"/>
              </a:ext>
            </a:extLst>
          </p:cNvPr>
          <p:cNvSpPr/>
          <p:nvPr/>
        </p:nvSpPr>
        <p:spPr>
          <a:xfrm>
            <a:off x="0" y="1052736"/>
            <a:ext cx="9144000" cy="5805264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f-ZA"/>
          </a:p>
        </p:txBody>
      </p:sp>
      <p:sp>
        <p:nvSpPr>
          <p:cNvPr id="4" name="Rectangle 3"/>
          <p:cNvSpPr/>
          <p:nvPr/>
        </p:nvSpPr>
        <p:spPr>
          <a:xfrm>
            <a:off x="323528" y="116632"/>
            <a:ext cx="842493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af-ZA" sz="4800" b="1" noProof="1">
                <a:solidFill>
                  <a:srgbClr val="C00000"/>
                </a:solidFill>
              </a:rPr>
              <a:t>Contoh Learning Habit Plan</a:t>
            </a:r>
            <a:endParaRPr lang="af-ZA" sz="4800" noProof="1">
              <a:solidFill>
                <a:srgbClr val="C000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39692F5-6FB4-42BA-A8D1-B9928C39A523}"/>
              </a:ext>
            </a:extLst>
          </p:cNvPr>
          <p:cNvSpPr txBox="1"/>
          <p:nvPr/>
        </p:nvSpPr>
        <p:spPr>
          <a:xfrm>
            <a:off x="467544" y="1124744"/>
            <a:ext cx="8208912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lvl="0" indent="-5715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af-ZA" sz="3600" noProof="1"/>
              <a:t>Setelah selesai makan malam, maka saya akan selalu membaca buku minimal 5 halaman</a:t>
            </a:r>
          </a:p>
          <a:p>
            <a:pPr marL="571500" lvl="0" indent="-5715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af-ZA" sz="3600" noProof="1"/>
              <a:t>Setelah istirahat makan siang, maka saya akan belajar mengenai Instagram Marketing selama 20 menit. </a:t>
            </a:r>
          </a:p>
          <a:p>
            <a:pPr marL="571500" lvl="0" indent="-5715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af-ZA" sz="3600" noProof="1"/>
              <a:t>Setelah sarapan pagi setiap hari Ahad, maka saya akan membuat konten artikel baru untuk blog saya. </a:t>
            </a:r>
            <a:endParaRPr lang="af-ZA" sz="3200" noProof="1"/>
          </a:p>
        </p:txBody>
      </p:sp>
    </p:spTree>
    <p:extLst>
      <p:ext uri="{BB962C8B-B14F-4D97-AF65-F5344CB8AC3E}">
        <p14:creationId xmlns:p14="http://schemas.microsoft.com/office/powerpoint/2010/main" val="1077417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A508C7C-A35F-405C-B987-2B2C551CE6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312" y="815387"/>
            <a:ext cx="9166623" cy="611108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5C09A3E-E083-4ADD-8005-EB8683B0470F}"/>
              </a:ext>
            </a:extLst>
          </p:cNvPr>
          <p:cNvSpPr txBox="1"/>
          <p:nvPr/>
        </p:nvSpPr>
        <p:spPr>
          <a:xfrm>
            <a:off x="-1" y="12908"/>
            <a:ext cx="9166623" cy="1446550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af-ZA" sz="44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Temukan Sense of Progress </a:t>
            </a:r>
          </a:p>
          <a:p>
            <a:pPr algn="ctr"/>
            <a:r>
              <a:rPr lang="af-ZA" sz="44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(Kemajuan dalam Skills Improvement)</a:t>
            </a:r>
            <a:endParaRPr lang="af-ZA" sz="2400" b="1" noProof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14832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4A98516-DE77-4DDA-8E34-D26BC7222F4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766" y="501615"/>
            <a:ext cx="9144000" cy="63596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5C09A3E-E083-4ADD-8005-EB8683B0470F}"/>
              </a:ext>
            </a:extLst>
          </p:cNvPr>
          <p:cNvSpPr txBox="1"/>
          <p:nvPr/>
        </p:nvSpPr>
        <p:spPr>
          <a:xfrm>
            <a:off x="-1" y="12908"/>
            <a:ext cx="9166623" cy="92333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af-ZA" sz="54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Waktu Kerja Fleksibel</a:t>
            </a:r>
            <a:endParaRPr lang="af-ZA" sz="3200" b="1" noProof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69496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5332F62-7591-4BD7-857E-8AB7B1091D65}"/>
              </a:ext>
            </a:extLst>
          </p:cNvPr>
          <p:cNvSpPr/>
          <p:nvPr/>
        </p:nvSpPr>
        <p:spPr>
          <a:xfrm>
            <a:off x="0" y="548680"/>
            <a:ext cx="9144000" cy="1080120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f-ZA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94C964C-C798-4504-9E40-C9BD1113A6F2}"/>
              </a:ext>
            </a:extLst>
          </p:cNvPr>
          <p:cNvSpPr/>
          <p:nvPr/>
        </p:nvSpPr>
        <p:spPr>
          <a:xfrm>
            <a:off x="0" y="1772816"/>
            <a:ext cx="9144000" cy="3947214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f-ZA"/>
          </a:p>
        </p:txBody>
      </p:sp>
      <p:sp>
        <p:nvSpPr>
          <p:cNvPr id="4" name="Rectangle 3"/>
          <p:cNvSpPr/>
          <p:nvPr/>
        </p:nvSpPr>
        <p:spPr>
          <a:xfrm>
            <a:off x="380692" y="735989"/>
            <a:ext cx="8424936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af-ZA" sz="4400" b="1" noProof="1"/>
              <a:t>Review and IMPROVE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39692F5-6FB4-42BA-A8D1-B9928C39A523}"/>
              </a:ext>
            </a:extLst>
          </p:cNvPr>
          <p:cNvSpPr txBox="1"/>
          <p:nvPr/>
        </p:nvSpPr>
        <p:spPr>
          <a:xfrm>
            <a:off x="380692" y="2007485"/>
            <a:ext cx="8208912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af-ZA" sz="4400" noProof="1"/>
              <a:t>Review proses pelaksanaan learning habit</a:t>
            </a:r>
          </a:p>
          <a:p>
            <a:pPr marL="342900" lvl="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af-ZA" sz="4400" noProof="1"/>
              <a:t>Review hasil praktek penerapan skills</a:t>
            </a:r>
            <a:endParaRPr lang="af-ZA" sz="4000" noProof="1"/>
          </a:p>
        </p:txBody>
      </p:sp>
    </p:spTree>
    <p:extLst>
      <p:ext uri="{BB962C8B-B14F-4D97-AF65-F5344CB8AC3E}">
        <p14:creationId xmlns:p14="http://schemas.microsoft.com/office/powerpoint/2010/main" val="15842150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916832"/>
            <a:ext cx="9144000" cy="2546414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6C5A5A7D-9C6F-4A43-AFBA-C758F912D959}" type="slidenum">
              <a:rPr lang="af-ZA" sz="1800" b="1" smtClean="0">
                <a:solidFill>
                  <a:srgbClr val="000066"/>
                </a:solidFill>
              </a:rPr>
              <a:pPr/>
              <a:t>31</a:t>
            </a:fld>
            <a:endParaRPr lang="af-ZA" sz="1800" b="1" dirty="0">
              <a:solidFill>
                <a:srgbClr val="000066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67544" y="2132856"/>
            <a:ext cx="842493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f-ZA" sz="6000" b="1" noProof="1">
                <a:solidFill>
                  <a:schemeClr val="bg1"/>
                </a:solidFill>
              </a:rPr>
              <a:t>Memasarkan Jasa Keahlianmu</a:t>
            </a:r>
            <a:endParaRPr lang="af-ZA" sz="6000" noProof="1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DEB700B-07E1-4882-B25A-E77918FB101A}"/>
              </a:ext>
            </a:extLst>
          </p:cNvPr>
          <p:cNvSpPr/>
          <p:nvPr/>
        </p:nvSpPr>
        <p:spPr>
          <a:xfrm>
            <a:off x="0" y="0"/>
            <a:ext cx="9144000" cy="1788347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f-ZA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83CFCB0-036C-444D-BD88-C98878284ACA}"/>
              </a:ext>
            </a:extLst>
          </p:cNvPr>
          <p:cNvSpPr/>
          <p:nvPr/>
        </p:nvSpPr>
        <p:spPr>
          <a:xfrm>
            <a:off x="-10943" y="4692425"/>
            <a:ext cx="9144000" cy="2157535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f-ZA"/>
          </a:p>
        </p:txBody>
      </p:sp>
    </p:spTree>
    <p:extLst>
      <p:ext uri="{BB962C8B-B14F-4D97-AF65-F5344CB8AC3E}">
        <p14:creationId xmlns:p14="http://schemas.microsoft.com/office/powerpoint/2010/main" val="15256329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CA2FD81-7BB3-489A-87AF-B28E49D29D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98920"/>
            <a:ext cx="9144000" cy="61523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5C09A3E-E083-4ADD-8005-EB8683B0470F}"/>
              </a:ext>
            </a:extLst>
          </p:cNvPr>
          <p:cNvSpPr txBox="1"/>
          <p:nvPr/>
        </p:nvSpPr>
        <p:spPr>
          <a:xfrm>
            <a:off x="-1" y="12908"/>
            <a:ext cx="9166623" cy="144655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af-ZA" sz="44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Jalankan Strategi Content Marketing untuk Menjaring Calon Pelanggan</a:t>
            </a:r>
            <a:endParaRPr lang="af-ZA" sz="2400" b="1" noProof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91116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5C09A3E-E083-4ADD-8005-EB8683B0470F}"/>
              </a:ext>
            </a:extLst>
          </p:cNvPr>
          <p:cNvSpPr txBox="1"/>
          <p:nvPr/>
        </p:nvSpPr>
        <p:spPr>
          <a:xfrm>
            <a:off x="-11312" y="6732"/>
            <a:ext cx="9166623" cy="144655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solidFill>
              <a:srgbClr val="008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af-ZA" sz="44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Content Relevan dengan Jenis Keahlian Anda</a:t>
            </a:r>
            <a:endParaRPr lang="af-ZA" sz="2400" b="1" noProof="1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19353A-5A86-46F5-8CC4-0970CB8BFC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513" y="1556792"/>
            <a:ext cx="9217024" cy="4608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5700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1916832"/>
            <a:ext cx="9144000" cy="4941168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f-ZA" noProof="1"/>
          </a:p>
        </p:txBody>
      </p:sp>
      <p:sp>
        <p:nvSpPr>
          <p:cNvPr id="4" name="Rectangle 3"/>
          <p:cNvSpPr/>
          <p:nvPr/>
        </p:nvSpPr>
        <p:spPr>
          <a:xfrm>
            <a:off x="0" y="-36535"/>
            <a:ext cx="9144000" cy="1809351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f-ZA" noProof="1"/>
          </a:p>
        </p:txBody>
      </p:sp>
      <p:sp>
        <p:nvSpPr>
          <p:cNvPr id="3" name="TextBox 2"/>
          <p:cNvSpPr txBox="1"/>
          <p:nvPr/>
        </p:nvSpPr>
        <p:spPr>
          <a:xfrm>
            <a:off x="431540" y="206420"/>
            <a:ext cx="828092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f-ZA" sz="4400" b="1" noProof="1">
                <a:latin typeface="+mj-lt"/>
                <a:cs typeface="Arial" pitchFamily="34" charset="0"/>
              </a:rPr>
              <a:t>Mengisi Akun Anda dengan Artikel dan Tips2 yang Menarik + Relevan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23528" y="2276872"/>
            <a:ext cx="8496944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af-ZA" sz="4400" b="1" noProof="1">
                <a:solidFill>
                  <a:schemeClr val="bg1"/>
                </a:solidFill>
                <a:latin typeface="+mj-lt"/>
              </a:rPr>
              <a:t>Isi tips dan artikel </a:t>
            </a:r>
            <a:r>
              <a:rPr lang="af-ZA" sz="4400" noProof="1">
                <a:solidFill>
                  <a:schemeClr val="bg1"/>
                </a:solidFill>
                <a:latin typeface="+mj-lt"/>
              </a:rPr>
              <a:t>sesuai dengan produk yang Anda jual (BUKU BISNIS)</a:t>
            </a:r>
          </a:p>
          <a:p>
            <a:pPr marL="514350" indent="-514350"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af-ZA" sz="4400" noProof="1">
                <a:solidFill>
                  <a:schemeClr val="bg1"/>
                </a:solidFill>
                <a:latin typeface="+mj-lt"/>
              </a:rPr>
              <a:t>Misal : tips tentang sukses bisnis atau tips pengembangan diri</a:t>
            </a:r>
          </a:p>
        </p:txBody>
      </p:sp>
    </p:spTree>
    <p:extLst>
      <p:ext uri="{BB962C8B-B14F-4D97-AF65-F5344CB8AC3E}">
        <p14:creationId xmlns:p14="http://schemas.microsoft.com/office/powerpoint/2010/main" val="39081568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15240" y="0"/>
            <a:ext cx="9144000" cy="6858000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f-ZA"/>
          </a:p>
        </p:txBody>
      </p:sp>
      <p:sp>
        <p:nvSpPr>
          <p:cNvPr id="5" name="TextBox 4"/>
          <p:cNvSpPr txBox="1"/>
          <p:nvPr/>
        </p:nvSpPr>
        <p:spPr>
          <a:xfrm>
            <a:off x="308288" y="764704"/>
            <a:ext cx="8496944" cy="4985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sq-AL" sz="4400" b="1" noProof="1">
                <a:solidFill>
                  <a:schemeClr val="bg1"/>
                </a:solidFill>
                <a:latin typeface="+mj-lt"/>
              </a:rPr>
              <a:t>Sharing tips dan artikel yang menarik tentang dunia di seputar </a:t>
            </a:r>
            <a:r>
              <a:rPr lang="en-US" sz="4400" b="1" noProof="1">
                <a:solidFill>
                  <a:schemeClr val="bg1"/>
                </a:solidFill>
                <a:latin typeface="+mj-lt"/>
              </a:rPr>
              <a:t>keahlian</a:t>
            </a:r>
            <a:r>
              <a:rPr lang="sq-AL" sz="4400" b="1" noProof="1">
                <a:solidFill>
                  <a:schemeClr val="bg1"/>
                </a:solidFill>
                <a:latin typeface="+mj-lt"/>
              </a:rPr>
              <a:t> yang Anda jual akan menciptakan REPUTASI </a:t>
            </a:r>
            <a:r>
              <a:rPr lang="en-US" sz="4400" b="1" noProof="1">
                <a:solidFill>
                  <a:schemeClr val="bg1"/>
                </a:solidFill>
                <a:latin typeface="+mj-lt"/>
              </a:rPr>
              <a:t>Keahlian </a:t>
            </a:r>
            <a:r>
              <a:rPr lang="sq-AL" sz="4400" b="1" noProof="1">
                <a:solidFill>
                  <a:schemeClr val="bg1"/>
                </a:solidFill>
                <a:latin typeface="+mj-lt"/>
              </a:rPr>
              <a:t>ANDA.</a:t>
            </a:r>
          </a:p>
          <a:p>
            <a:pPr marL="514350" indent="-514350"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sq-AL" sz="4400" b="1" noProof="1">
                <a:solidFill>
                  <a:schemeClr val="bg1"/>
                </a:solidFill>
                <a:latin typeface="+mj-lt"/>
              </a:rPr>
              <a:t>TERKENAL menjadi MUDAH JUALAN</a:t>
            </a:r>
            <a:r>
              <a:rPr lang="en-US" sz="4400" b="1" noProof="1">
                <a:solidFill>
                  <a:schemeClr val="bg1"/>
                </a:solidFill>
                <a:latin typeface="+mj-lt"/>
              </a:rPr>
              <a:t> JASA ANDA</a:t>
            </a:r>
            <a:endParaRPr lang="sq-AL" sz="4400" b="1" noProof="1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929215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5C09A3E-E083-4ADD-8005-EB8683B0470F}"/>
              </a:ext>
            </a:extLst>
          </p:cNvPr>
          <p:cNvSpPr txBox="1"/>
          <p:nvPr/>
        </p:nvSpPr>
        <p:spPr>
          <a:xfrm>
            <a:off x="-11312" y="6732"/>
            <a:ext cx="9166623" cy="769441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solidFill>
              <a:srgbClr val="008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af-ZA" sz="44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Extreme Useful Contents </a:t>
            </a:r>
            <a:endParaRPr lang="af-ZA" sz="2400" b="1" noProof="1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EE84C1-03F1-4733-AEA1-0F5BA64FB2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1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92902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530966E-B4C0-421E-A652-85913447DB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3631" y="1045440"/>
            <a:ext cx="9199646" cy="584448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5C09A3E-E083-4ADD-8005-EB8683B0470F}"/>
              </a:ext>
            </a:extLst>
          </p:cNvPr>
          <p:cNvSpPr txBox="1"/>
          <p:nvPr/>
        </p:nvSpPr>
        <p:spPr>
          <a:xfrm>
            <a:off x="-11312" y="6732"/>
            <a:ext cx="9166623" cy="144655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solidFill>
              <a:srgbClr val="008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af-ZA" sz="44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Content Mendorong Melakukan </a:t>
            </a:r>
          </a:p>
          <a:p>
            <a:pPr algn="ctr"/>
            <a:r>
              <a:rPr lang="af-ZA" sz="44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Call to Action </a:t>
            </a:r>
            <a:endParaRPr lang="af-ZA" sz="2400" b="1" noProof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94481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1581640"/>
            <a:ext cx="9144000" cy="3694720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f-ZA"/>
          </a:p>
        </p:txBody>
      </p:sp>
      <p:sp>
        <p:nvSpPr>
          <p:cNvPr id="5" name="Rectangle 4"/>
          <p:cNvSpPr/>
          <p:nvPr/>
        </p:nvSpPr>
        <p:spPr>
          <a:xfrm>
            <a:off x="307685" y="1916832"/>
            <a:ext cx="8417731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1800"/>
              </a:spcBef>
              <a:spcAft>
                <a:spcPts val="1800"/>
              </a:spcAft>
            </a:pPr>
            <a:r>
              <a:rPr lang="en-US" sz="4400" b="1" noProof="1">
                <a:solidFill>
                  <a:srgbClr val="002060"/>
                </a:solidFill>
              </a:rPr>
              <a:t>Bangun akun media social yang spesifik, dan isi dengan konten yang menarik dan relevan (sesuai keahlian yang ingin Anda jual)</a:t>
            </a:r>
            <a:endParaRPr lang="en-US" sz="4400" b="1" i="1" noProof="1">
              <a:solidFill>
                <a:srgbClr val="002060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00C8F4F-BB11-4E5A-9AF9-84A83B16FA25}"/>
              </a:ext>
            </a:extLst>
          </p:cNvPr>
          <p:cNvSpPr/>
          <p:nvPr/>
        </p:nvSpPr>
        <p:spPr>
          <a:xfrm>
            <a:off x="0" y="0"/>
            <a:ext cx="9144000" cy="1412776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f-ZA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273A8DC-1994-42E2-8D23-FBB95A865434}"/>
              </a:ext>
            </a:extLst>
          </p:cNvPr>
          <p:cNvSpPr/>
          <p:nvPr/>
        </p:nvSpPr>
        <p:spPr>
          <a:xfrm>
            <a:off x="0" y="5445224"/>
            <a:ext cx="9144000" cy="1412776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f-ZA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500AD54-DA5D-4035-8F1C-BA3AE0248347}"/>
              </a:ext>
            </a:extLst>
          </p:cNvPr>
          <p:cNvSpPr txBox="1"/>
          <p:nvPr/>
        </p:nvSpPr>
        <p:spPr>
          <a:xfrm>
            <a:off x="323528" y="189301"/>
            <a:ext cx="515557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>
                <a:solidFill>
                  <a:schemeClr val="bg1"/>
                </a:solidFill>
              </a:rPr>
              <a:t>Action Plan #3 :</a:t>
            </a:r>
            <a:endParaRPr lang="sq-AL" sz="6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971812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1B091D03-7F4A-45FF-9AB9-DBB6DFFD8F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149" y="1443064"/>
            <a:ext cx="9171149" cy="543849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5C09A3E-E083-4ADD-8005-EB8683B0470F}"/>
              </a:ext>
            </a:extLst>
          </p:cNvPr>
          <p:cNvSpPr txBox="1"/>
          <p:nvPr/>
        </p:nvSpPr>
        <p:spPr>
          <a:xfrm>
            <a:off x="-11312" y="6732"/>
            <a:ext cx="9166623" cy="144655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solidFill>
              <a:srgbClr val="008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af-ZA" sz="44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Jadikan Followers untuk Berlangganan Email atau Menjadi Kontak WhatsApp</a:t>
            </a:r>
            <a:endParaRPr lang="af-ZA" sz="2400" b="1" noProof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99298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8AB0F85-491D-4D4E-83A2-0B5B17824A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0" y="762394"/>
            <a:ext cx="9144000" cy="6096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5C09A3E-E083-4ADD-8005-EB8683B0470F}"/>
              </a:ext>
            </a:extLst>
          </p:cNvPr>
          <p:cNvSpPr txBox="1"/>
          <p:nvPr/>
        </p:nvSpPr>
        <p:spPr>
          <a:xfrm>
            <a:off x="-1" y="12908"/>
            <a:ext cx="9166623" cy="92333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af-ZA" sz="54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Lokasi Kerja Bisa Dimana Saja</a:t>
            </a:r>
            <a:endParaRPr lang="af-ZA" sz="3200" b="1" noProof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518426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30D99DA-6C9B-45D6-8A9C-0C27A39F07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312" y="908720"/>
            <a:ext cx="9144000" cy="60854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5C09A3E-E083-4ADD-8005-EB8683B0470F}"/>
              </a:ext>
            </a:extLst>
          </p:cNvPr>
          <p:cNvSpPr txBox="1"/>
          <p:nvPr/>
        </p:nvSpPr>
        <p:spPr>
          <a:xfrm>
            <a:off x="-11312" y="6732"/>
            <a:ext cx="9166623" cy="1446550"/>
          </a:xfrm>
          <a:prstGeom prst="rect">
            <a:avLst/>
          </a:prstGeom>
          <a:solidFill>
            <a:srgbClr val="996633"/>
          </a:solidFill>
          <a:ln>
            <a:solidFill>
              <a:schemeClr val="accent6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af-ZA" sz="44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Manfaatkan FB Ads dan </a:t>
            </a:r>
          </a:p>
          <a:p>
            <a:pPr algn="ctr"/>
            <a:r>
              <a:rPr lang="af-ZA" sz="44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Instagram ADS</a:t>
            </a:r>
            <a:endParaRPr lang="af-ZA" sz="2400" b="1" noProof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097615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669F2C8-944E-43EF-9EA7-5BE35DDBDA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1751" y="693223"/>
            <a:ext cx="9230967" cy="61539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5C09A3E-E083-4ADD-8005-EB8683B0470F}"/>
              </a:ext>
            </a:extLst>
          </p:cNvPr>
          <p:cNvSpPr txBox="1"/>
          <p:nvPr/>
        </p:nvSpPr>
        <p:spPr>
          <a:xfrm>
            <a:off x="-47407" y="0"/>
            <a:ext cx="9166623" cy="144655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af-ZA" sz="44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Manfaatkan </a:t>
            </a:r>
          </a:p>
          <a:p>
            <a:pPr algn="ctr"/>
            <a:r>
              <a:rPr lang="af-ZA" sz="44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Freelancer Marketplace</a:t>
            </a:r>
            <a:endParaRPr lang="af-ZA" sz="2400" b="1" noProof="1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EE26286-297C-47DE-A677-6BAC6754D128}"/>
              </a:ext>
            </a:extLst>
          </p:cNvPr>
          <p:cNvSpPr txBox="1"/>
          <p:nvPr/>
        </p:nvSpPr>
        <p:spPr>
          <a:xfrm>
            <a:off x="4572001" y="5085184"/>
            <a:ext cx="4547216" cy="132343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Fastwork.id</a:t>
            </a:r>
          </a:p>
          <a:p>
            <a:pPr algn="ctr"/>
            <a:r>
              <a:rPr lang="en-US" sz="4000" b="1" dirty="0"/>
              <a:t>Fiverr.com</a:t>
            </a:r>
            <a:endParaRPr lang="sq-AL" sz="4000" b="1" dirty="0"/>
          </a:p>
        </p:txBody>
      </p:sp>
    </p:spTree>
    <p:extLst>
      <p:ext uri="{BB962C8B-B14F-4D97-AF65-F5344CB8AC3E}">
        <p14:creationId xmlns:p14="http://schemas.microsoft.com/office/powerpoint/2010/main" val="398764721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94C964C-C798-4504-9E40-C9BD1113A6F2}"/>
              </a:ext>
            </a:extLst>
          </p:cNvPr>
          <p:cNvSpPr/>
          <p:nvPr/>
        </p:nvSpPr>
        <p:spPr>
          <a:xfrm>
            <a:off x="0" y="980728"/>
            <a:ext cx="9144000" cy="403244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f-ZA" sz="2000"/>
          </a:p>
        </p:txBody>
      </p:sp>
      <p:sp>
        <p:nvSpPr>
          <p:cNvPr id="4" name="Rectangle 3"/>
          <p:cNvSpPr/>
          <p:nvPr/>
        </p:nvSpPr>
        <p:spPr>
          <a:xfrm>
            <a:off x="251520" y="188640"/>
            <a:ext cx="842493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af-ZA" sz="3600" b="1" i="1" noProof="1">
                <a:solidFill>
                  <a:srgbClr val="C00000"/>
                </a:solidFill>
              </a:rPr>
              <a:t>Rekap Langkah Freelancer Sukses</a:t>
            </a:r>
            <a:endParaRPr lang="af-ZA" sz="3600" b="1" noProof="1">
              <a:solidFill>
                <a:srgbClr val="C000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39692F5-6FB4-42BA-A8D1-B9928C39A523}"/>
              </a:ext>
            </a:extLst>
          </p:cNvPr>
          <p:cNvSpPr txBox="1"/>
          <p:nvPr/>
        </p:nvSpPr>
        <p:spPr>
          <a:xfrm>
            <a:off x="359532" y="1340768"/>
            <a:ext cx="8208912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af-ZA" sz="4000" noProof="1">
                <a:solidFill>
                  <a:schemeClr val="bg1"/>
                </a:solidFill>
              </a:rPr>
              <a:t>Langkah 1 : Tentukan jenis keahlian yang mau Anda jual</a:t>
            </a:r>
          </a:p>
          <a:p>
            <a:pPr marL="342900" lvl="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af-ZA" sz="4000" noProof="1">
                <a:solidFill>
                  <a:schemeClr val="bg1"/>
                </a:solidFill>
              </a:rPr>
              <a:t>Langkah 2 : Berjibaku menjadi expert</a:t>
            </a:r>
          </a:p>
          <a:p>
            <a:pPr marL="342900" lvl="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af-ZA" sz="4000" noProof="1">
                <a:solidFill>
                  <a:schemeClr val="bg1"/>
                </a:solidFill>
              </a:rPr>
              <a:t>Langkah 3 : Jalani proses pemasaran keahlian Anda dengan efektif</a:t>
            </a:r>
            <a:endParaRPr lang="af-ZA" sz="3600" noProof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924135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4500570"/>
            <a:ext cx="9144000" cy="235743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f-Z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A5A7D-9C6F-4A43-AFBA-C758F912D959}" type="slidenum">
              <a:rPr lang="af-ZA" smtClean="0"/>
              <a:pPr/>
              <a:t>43</a:t>
            </a:fld>
            <a:endParaRPr lang="af-ZA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9144000" cy="1500174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f-ZA" dirty="0"/>
          </a:p>
        </p:txBody>
      </p:sp>
      <p:sp>
        <p:nvSpPr>
          <p:cNvPr id="10" name="Rectangle 9"/>
          <p:cNvSpPr/>
          <p:nvPr/>
        </p:nvSpPr>
        <p:spPr>
          <a:xfrm>
            <a:off x="2915816" y="2780928"/>
            <a:ext cx="2891176" cy="6620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3600"/>
              </a:lnSpc>
              <a:spcBef>
                <a:spcPts val="600"/>
              </a:spcBef>
              <a:spcAft>
                <a:spcPts val="600"/>
              </a:spcAft>
            </a:pPr>
            <a:r>
              <a:rPr lang="id-ID" sz="6600" b="1" dirty="0">
                <a:solidFill>
                  <a:schemeClr val="accent3">
                    <a:lumMod val="50000"/>
                  </a:schemeClr>
                </a:solidFill>
              </a:rPr>
              <a:t>SELESAI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51B334-B802-4192-934D-B98ADF8171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764704"/>
            <a:ext cx="9144001" cy="608038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5C09A3E-E083-4ADD-8005-EB8683B0470F}"/>
              </a:ext>
            </a:extLst>
          </p:cNvPr>
          <p:cNvSpPr txBox="1"/>
          <p:nvPr/>
        </p:nvSpPr>
        <p:spPr>
          <a:xfrm>
            <a:off x="-1" y="12908"/>
            <a:ext cx="9166623" cy="923330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af-ZA" sz="54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Potensi Income yang Memadai</a:t>
            </a:r>
            <a:endParaRPr lang="af-ZA" sz="3200" b="1" noProof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63134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FEDEE3C-4C6C-428B-9611-ED8CCCAC475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23" y="762000"/>
            <a:ext cx="9144000" cy="6096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5C09A3E-E083-4ADD-8005-EB8683B0470F}"/>
              </a:ext>
            </a:extLst>
          </p:cNvPr>
          <p:cNvSpPr txBox="1"/>
          <p:nvPr/>
        </p:nvSpPr>
        <p:spPr>
          <a:xfrm>
            <a:off x="-11312" y="0"/>
            <a:ext cx="9166623" cy="92333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af-ZA" sz="54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Fokus pada Keahlian (Skills)</a:t>
            </a:r>
            <a:endParaRPr lang="af-ZA" sz="3200" b="1" noProof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80632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916832"/>
            <a:ext cx="9144000" cy="2546414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6C5A5A7D-9C6F-4A43-AFBA-C758F912D959}" type="slidenum">
              <a:rPr lang="af-ZA" sz="1800" b="1" smtClean="0">
                <a:solidFill>
                  <a:srgbClr val="000066"/>
                </a:solidFill>
              </a:rPr>
              <a:pPr/>
              <a:t>7</a:t>
            </a:fld>
            <a:endParaRPr lang="af-ZA" sz="1800" b="1" dirty="0">
              <a:solidFill>
                <a:srgbClr val="000066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67544" y="2132856"/>
            <a:ext cx="842493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f-ZA" sz="6000" b="1" noProof="1">
                <a:solidFill>
                  <a:schemeClr val="bg1"/>
                </a:solidFill>
              </a:rPr>
              <a:t>Jenis – Jenis Pekerjaan Freelancer</a:t>
            </a:r>
            <a:endParaRPr lang="af-ZA" sz="6000" noProof="1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DEB700B-07E1-4882-B25A-E77918FB101A}"/>
              </a:ext>
            </a:extLst>
          </p:cNvPr>
          <p:cNvSpPr/>
          <p:nvPr/>
        </p:nvSpPr>
        <p:spPr>
          <a:xfrm>
            <a:off x="0" y="0"/>
            <a:ext cx="9144000" cy="1788347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f-ZA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83CFCB0-036C-444D-BD88-C98878284ACA}"/>
              </a:ext>
            </a:extLst>
          </p:cNvPr>
          <p:cNvSpPr/>
          <p:nvPr/>
        </p:nvSpPr>
        <p:spPr>
          <a:xfrm>
            <a:off x="-10943" y="4692425"/>
            <a:ext cx="9144000" cy="2157535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f-ZA"/>
          </a:p>
        </p:txBody>
      </p:sp>
    </p:spTree>
    <p:extLst>
      <p:ext uri="{BB962C8B-B14F-4D97-AF65-F5344CB8AC3E}">
        <p14:creationId xmlns:p14="http://schemas.microsoft.com/office/powerpoint/2010/main" val="5900787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5C09A3E-E083-4ADD-8005-EB8683B0470F}"/>
              </a:ext>
            </a:extLst>
          </p:cNvPr>
          <p:cNvSpPr txBox="1"/>
          <p:nvPr/>
        </p:nvSpPr>
        <p:spPr>
          <a:xfrm>
            <a:off x="-1" y="12908"/>
            <a:ext cx="9166623" cy="646331"/>
          </a:xfrm>
          <a:prstGeom prst="rect">
            <a:avLst/>
          </a:prstGeom>
          <a:solidFill>
            <a:srgbClr val="990000"/>
          </a:solidFill>
          <a:ln>
            <a:solidFill>
              <a:srgbClr val="8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af-ZA" sz="36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Sampel Pekerjaan Freelancer</a:t>
            </a:r>
            <a:endParaRPr lang="af-ZA" b="1" noProof="1">
              <a:solidFill>
                <a:schemeClr val="bg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3DE7BF5-95B7-4E04-AB65-8AB8E113EA36}"/>
              </a:ext>
            </a:extLst>
          </p:cNvPr>
          <p:cNvSpPr/>
          <p:nvPr/>
        </p:nvSpPr>
        <p:spPr>
          <a:xfrm>
            <a:off x="467544" y="836712"/>
            <a:ext cx="3312368" cy="586635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342900" lvl="0" indent="-342900">
              <a:lnSpc>
                <a:spcPct val="150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af-ZA" b="1" noProof="1">
                <a:ea typeface="Calibri" panose="020F0502020204030204" pitchFamily="34" charset="0"/>
                <a:cs typeface="Times New Roman" panose="02020603050405020304" pitchFamily="18" charset="0"/>
              </a:rPr>
              <a:t>Konsultan Manajemen</a:t>
            </a:r>
          </a:p>
          <a:p>
            <a:pPr marL="342900" lvl="0" indent="-342900">
              <a:lnSpc>
                <a:spcPct val="150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af-ZA" b="1" noProof="1">
                <a:ea typeface="Calibri" panose="020F0502020204030204" pitchFamily="34" charset="0"/>
                <a:cs typeface="Times New Roman" panose="02020603050405020304" pitchFamily="18" charset="0"/>
              </a:rPr>
              <a:t>Trainer Bisnis</a:t>
            </a:r>
          </a:p>
          <a:p>
            <a:pPr marL="342900" lvl="0" indent="-342900">
              <a:lnSpc>
                <a:spcPct val="150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af-ZA" b="1" noProof="1">
                <a:ea typeface="Calibri" panose="020F0502020204030204" pitchFamily="34" charset="0"/>
                <a:cs typeface="Times New Roman" panose="02020603050405020304" pitchFamily="18" charset="0"/>
              </a:rPr>
              <a:t>Desainer Grafis</a:t>
            </a:r>
          </a:p>
          <a:p>
            <a:pPr marL="342900" lvl="0" indent="-342900">
              <a:lnSpc>
                <a:spcPct val="150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af-ZA" b="1" noProof="1">
                <a:ea typeface="Calibri" panose="020F0502020204030204" pitchFamily="34" charset="0"/>
                <a:cs typeface="Times New Roman" panose="02020603050405020304" pitchFamily="18" charset="0"/>
              </a:rPr>
              <a:t>Desainer Web</a:t>
            </a:r>
          </a:p>
          <a:p>
            <a:pPr marL="342900" lvl="0" indent="-342900">
              <a:lnSpc>
                <a:spcPct val="150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af-ZA" b="1" noProof="1">
                <a:ea typeface="Calibri" panose="020F0502020204030204" pitchFamily="34" charset="0"/>
                <a:cs typeface="Times New Roman" panose="02020603050405020304" pitchFamily="18" charset="0"/>
              </a:rPr>
              <a:t>Programmer</a:t>
            </a:r>
          </a:p>
          <a:p>
            <a:pPr marL="342900" lvl="0" indent="-342900">
              <a:lnSpc>
                <a:spcPct val="150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af-ZA" b="1" noProof="1">
                <a:ea typeface="Calibri" panose="020F0502020204030204" pitchFamily="34" charset="0"/>
                <a:cs typeface="Times New Roman" panose="02020603050405020304" pitchFamily="18" charset="0"/>
              </a:rPr>
              <a:t>Penerjemah</a:t>
            </a:r>
          </a:p>
          <a:p>
            <a:pPr marL="342900" lvl="0" indent="-342900">
              <a:lnSpc>
                <a:spcPct val="150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af-ZA" b="1" noProof="1">
                <a:ea typeface="Calibri" panose="020F0502020204030204" pitchFamily="34" charset="0"/>
                <a:cs typeface="Times New Roman" panose="02020603050405020304" pitchFamily="18" charset="0"/>
              </a:rPr>
              <a:t>Penulis Materi Iklan</a:t>
            </a:r>
          </a:p>
          <a:p>
            <a:pPr marL="342900" lvl="0" indent="-342900">
              <a:lnSpc>
                <a:spcPct val="150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af-ZA" b="1" noProof="1">
                <a:ea typeface="Calibri" panose="020F0502020204030204" pitchFamily="34" charset="0"/>
                <a:cs typeface="Times New Roman" panose="02020603050405020304" pitchFamily="18" charset="0"/>
              </a:rPr>
              <a:t>Penulis Buku</a:t>
            </a:r>
          </a:p>
          <a:p>
            <a:pPr marL="342900" lvl="0" indent="-342900">
              <a:lnSpc>
                <a:spcPct val="150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af-ZA" b="1" noProof="1">
                <a:ea typeface="Calibri" panose="020F0502020204030204" pitchFamily="34" charset="0"/>
                <a:cs typeface="Times New Roman" panose="02020603050405020304" pitchFamily="18" charset="0"/>
              </a:rPr>
              <a:t>Fotografer Pernikahan</a:t>
            </a:r>
          </a:p>
          <a:p>
            <a:pPr marL="342900" lvl="0" indent="-342900">
              <a:lnSpc>
                <a:spcPct val="150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af-ZA" b="1" noProof="1">
                <a:ea typeface="Calibri" panose="020F0502020204030204" pitchFamily="34" charset="0"/>
                <a:cs typeface="Times New Roman" panose="02020603050405020304" pitchFamily="18" charset="0"/>
              </a:rPr>
              <a:t>Konsultan Pernikahan</a:t>
            </a:r>
          </a:p>
          <a:p>
            <a:pPr marL="342900" lvl="0" indent="-342900">
              <a:lnSpc>
                <a:spcPct val="150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af-ZA" b="1" noProof="1">
                <a:ea typeface="Calibri" panose="020F0502020204030204" pitchFamily="34" charset="0"/>
                <a:cs typeface="Times New Roman" panose="02020603050405020304" pitchFamily="18" charset="0"/>
              </a:rPr>
              <a:t>Videografer dan Editor</a:t>
            </a:r>
          </a:p>
          <a:p>
            <a:pPr marL="342900" lvl="0" indent="-342900">
              <a:lnSpc>
                <a:spcPct val="150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af-ZA" b="1" noProof="1">
                <a:ea typeface="Calibri" panose="020F0502020204030204" pitchFamily="34" charset="0"/>
                <a:cs typeface="Times New Roman" panose="02020603050405020304" pitchFamily="18" charset="0"/>
              </a:rPr>
              <a:t>Arsitek</a:t>
            </a:r>
          </a:p>
          <a:p>
            <a:pPr marL="342900" lvl="0" indent="-342900">
              <a:lnSpc>
                <a:spcPct val="150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af-ZA" b="1" noProof="1">
                <a:ea typeface="Calibri" panose="020F0502020204030204" pitchFamily="34" charset="0"/>
                <a:cs typeface="Times New Roman" panose="02020603050405020304" pitchFamily="18" charset="0"/>
              </a:rPr>
              <a:t>Agen Sales Properti</a:t>
            </a:r>
          </a:p>
          <a:p>
            <a:pPr marL="342900" lvl="0" indent="-342900">
              <a:lnSpc>
                <a:spcPct val="150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af-ZA" b="1" noProof="1">
                <a:ea typeface="Calibri" panose="020F0502020204030204" pitchFamily="34" charset="0"/>
                <a:cs typeface="Times New Roman" panose="02020603050405020304" pitchFamily="18" charset="0"/>
              </a:rPr>
              <a:t>Agen Sales Asuransi</a:t>
            </a:r>
            <a:endParaRPr lang="af-ZA" sz="1600" noProof="1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E8A44C-F457-4979-8FC4-C4C3D33C0990}"/>
              </a:ext>
            </a:extLst>
          </p:cNvPr>
          <p:cNvSpPr txBox="1"/>
          <p:nvPr/>
        </p:nvSpPr>
        <p:spPr>
          <a:xfrm>
            <a:off x="4199050" y="836712"/>
            <a:ext cx="4690453" cy="5866350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50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id-ID" b="1" dirty="0">
                <a:ea typeface="Calibri" panose="020F0502020204030204" pitchFamily="34" charset="0"/>
                <a:cs typeface="Times New Roman" panose="02020603050405020304" pitchFamily="18" charset="0"/>
              </a:rPr>
              <a:t>Professional Blogger (Full time Blogger)</a:t>
            </a:r>
            <a:endParaRPr lang="en-ID" b="1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id-ID" b="1" dirty="0">
                <a:ea typeface="Calibri" panose="020F0502020204030204" pitchFamily="34" charset="0"/>
                <a:cs typeface="Times New Roman" panose="02020603050405020304" pitchFamily="18" charset="0"/>
              </a:rPr>
              <a:t>Jasa SEO (Search Engine Optimation)</a:t>
            </a:r>
            <a:endParaRPr lang="en-ID" b="1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id-ID" b="1" dirty="0">
                <a:ea typeface="Calibri" panose="020F0502020204030204" pitchFamily="34" charset="0"/>
                <a:cs typeface="Times New Roman" panose="02020603050405020304" pitchFamily="18" charset="0"/>
              </a:rPr>
              <a:t>Jasa Social Media Marketing</a:t>
            </a:r>
            <a:endParaRPr lang="en-ID" b="1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id-ID" b="1" dirty="0">
                <a:ea typeface="Calibri" panose="020F0502020204030204" pitchFamily="34" charset="0"/>
                <a:cs typeface="Times New Roman" panose="02020603050405020304" pitchFamily="18" charset="0"/>
              </a:rPr>
              <a:t>Jasa Analisa Saham</a:t>
            </a:r>
            <a:endParaRPr lang="en-ID" b="1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id-ID" b="1" dirty="0">
                <a:ea typeface="Calibri" panose="020F0502020204030204" pitchFamily="34" charset="0"/>
                <a:cs typeface="Times New Roman" panose="02020603050405020304" pitchFamily="18" charset="0"/>
              </a:rPr>
              <a:t>Jasa Konsultasi Pajak dan Keuangan</a:t>
            </a:r>
            <a:endParaRPr lang="en-ID" b="1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id-ID" b="1" dirty="0">
                <a:ea typeface="Calibri" panose="020F0502020204030204" pitchFamily="34" charset="0"/>
                <a:cs typeface="Times New Roman" panose="02020603050405020304" pitchFamily="18" charset="0"/>
              </a:rPr>
              <a:t>Jasa Riset Pemasaran</a:t>
            </a:r>
            <a:endParaRPr lang="en-ID" b="1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id-ID" b="1" dirty="0">
                <a:ea typeface="Calibri" panose="020F0502020204030204" pitchFamily="34" charset="0"/>
                <a:cs typeface="Times New Roman" panose="02020603050405020304" pitchFamily="18" charset="0"/>
              </a:rPr>
              <a:t>Jasa Pembuatan Job Des dan SOP</a:t>
            </a:r>
            <a:endParaRPr lang="en-ID" b="1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id-ID" b="1" dirty="0">
                <a:ea typeface="Calibri" panose="020F0502020204030204" pitchFamily="34" charset="0"/>
                <a:cs typeface="Times New Roman" panose="02020603050405020304" pitchFamily="18" charset="0"/>
              </a:rPr>
              <a:t>Jasa Pembuatan Press Release</a:t>
            </a:r>
            <a:endParaRPr lang="en-ID" b="1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id-ID" b="1" dirty="0">
                <a:ea typeface="Calibri" panose="020F0502020204030204" pitchFamily="34" charset="0"/>
                <a:cs typeface="Times New Roman" panose="02020603050405020304" pitchFamily="18" charset="0"/>
              </a:rPr>
              <a:t>Jasa Tutorial Bisnis</a:t>
            </a:r>
            <a:endParaRPr lang="en-ID" b="1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id-ID" b="1" dirty="0">
                <a:ea typeface="Calibri" panose="020F0502020204030204" pitchFamily="34" charset="0"/>
                <a:cs typeface="Times New Roman" panose="02020603050405020304" pitchFamily="18" charset="0"/>
              </a:rPr>
              <a:t>Jasa Tutorial Pendidikan</a:t>
            </a:r>
            <a:endParaRPr lang="en-ID" b="1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id-ID" b="1" dirty="0">
                <a:ea typeface="Calibri" panose="020F0502020204030204" pitchFamily="34" charset="0"/>
                <a:cs typeface="Times New Roman" panose="02020603050405020304" pitchFamily="18" charset="0"/>
              </a:rPr>
              <a:t>Jasa Pembuatan Materi Presentasi</a:t>
            </a:r>
            <a:endParaRPr lang="en-US" b="1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id-ID" b="1" dirty="0">
                <a:ea typeface="Calibri" panose="020F0502020204030204" pitchFamily="34" charset="0"/>
                <a:cs typeface="Times New Roman" panose="02020603050405020304" pitchFamily="18" charset="0"/>
              </a:rPr>
              <a:t>Youtuber</a:t>
            </a:r>
            <a:endParaRPr lang="en-ID" b="1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id-ID" b="1" dirty="0">
                <a:ea typeface="Calibri" panose="020F0502020204030204" pitchFamily="34" charset="0"/>
                <a:cs typeface="Times New Roman" panose="02020603050405020304" pitchFamily="18" charset="0"/>
              </a:rPr>
              <a:t>Selebgram</a:t>
            </a:r>
            <a:endParaRPr lang="en-ID" b="1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50000"/>
              </a:lnSpc>
              <a:spcAft>
                <a:spcPts val="0"/>
              </a:spcAft>
            </a:pPr>
            <a:endParaRPr lang="af-ZA" b="1" dirty="0"/>
          </a:p>
        </p:txBody>
      </p:sp>
    </p:spTree>
    <p:extLst>
      <p:ext uri="{BB962C8B-B14F-4D97-AF65-F5344CB8AC3E}">
        <p14:creationId xmlns:p14="http://schemas.microsoft.com/office/powerpoint/2010/main" val="22553069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916832"/>
            <a:ext cx="9144000" cy="2546414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6C5A5A7D-9C6F-4A43-AFBA-C758F912D959}" type="slidenum">
              <a:rPr lang="af-ZA" sz="1800" b="1" smtClean="0">
                <a:solidFill>
                  <a:srgbClr val="000066"/>
                </a:solidFill>
              </a:rPr>
              <a:pPr/>
              <a:t>9</a:t>
            </a:fld>
            <a:endParaRPr lang="af-ZA" sz="1800" b="1" dirty="0">
              <a:solidFill>
                <a:srgbClr val="000066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67544" y="2132856"/>
            <a:ext cx="842493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f-ZA" sz="6000" b="1" noProof="1">
                <a:solidFill>
                  <a:schemeClr val="bg1"/>
                </a:solidFill>
              </a:rPr>
              <a:t>Tentukan Jenis Keahlian yang Ingin Anda Jual</a:t>
            </a:r>
            <a:endParaRPr lang="af-ZA" sz="6000" noProof="1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DEB700B-07E1-4882-B25A-E77918FB101A}"/>
              </a:ext>
            </a:extLst>
          </p:cNvPr>
          <p:cNvSpPr/>
          <p:nvPr/>
        </p:nvSpPr>
        <p:spPr>
          <a:xfrm>
            <a:off x="0" y="0"/>
            <a:ext cx="9144000" cy="1788347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f-ZA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83CFCB0-036C-444D-BD88-C98878284ACA}"/>
              </a:ext>
            </a:extLst>
          </p:cNvPr>
          <p:cNvSpPr/>
          <p:nvPr/>
        </p:nvSpPr>
        <p:spPr>
          <a:xfrm>
            <a:off x="-10943" y="4692425"/>
            <a:ext cx="9144000" cy="2157535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f-ZA"/>
          </a:p>
        </p:txBody>
      </p:sp>
    </p:spTree>
    <p:extLst>
      <p:ext uri="{BB962C8B-B14F-4D97-AF65-F5344CB8AC3E}">
        <p14:creationId xmlns:p14="http://schemas.microsoft.com/office/powerpoint/2010/main" val="12600844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1357</TotalTime>
  <Words>698</Words>
  <Application>Microsoft Office PowerPoint</Application>
  <PresentationFormat>On-screen Show (4:3)</PresentationFormat>
  <Paragraphs>134</Paragraphs>
  <Slides>43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7" baseType="lpstr">
      <vt:lpstr>Arial</vt:lpstr>
      <vt:lpstr>Calibri</vt:lpstr>
      <vt:lpstr>Symbol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DELL</dc:creator>
  <cp:lastModifiedBy>erik rajapresentasi</cp:lastModifiedBy>
  <cp:revision>216</cp:revision>
  <dcterms:created xsi:type="dcterms:W3CDTF">2011-07-20T07:31:16Z</dcterms:created>
  <dcterms:modified xsi:type="dcterms:W3CDTF">2022-01-08T04:21:34Z</dcterms:modified>
</cp:coreProperties>
</file>